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2"/>
  </p:notesMasterIdLst>
  <p:sldIdLst>
    <p:sldId id="256" r:id="rId2"/>
    <p:sldId id="747" r:id="rId3"/>
    <p:sldId id="302" r:id="rId4"/>
    <p:sldId id="772" r:id="rId5"/>
    <p:sldId id="2438" r:id="rId6"/>
    <p:sldId id="773" r:id="rId7"/>
    <p:sldId id="306" r:id="rId8"/>
    <p:sldId id="2421" r:id="rId9"/>
    <p:sldId id="304" r:id="rId10"/>
    <p:sldId id="2422" r:id="rId11"/>
    <p:sldId id="2427" r:id="rId12"/>
    <p:sldId id="778" r:id="rId13"/>
    <p:sldId id="779" r:id="rId14"/>
    <p:sldId id="2424" r:id="rId15"/>
    <p:sldId id="2425" r:id="rId16"/>
    <p:sldId id="2426" r:id="rId17"/>
    <p:sldId id="781" r:id="rId18"/>
    <p:sldId id="784" r:id="rId19"/>
    <p:sldId id="2428" r:id="rId20"/>
    <p:sldId id="780" r:id="rId21"/>
    <p:sldId id="785" r:id="rId22"/>
    <p:sldId id="2429" r:id="rId23"/>
    <p:sldId id="2430" r:id="rId24"/>
    <p:sldId id="2431" r:id="rId25"/>
    <p:sldId id="2433" r:id="rId26"/>
    <p:sldId id="2432" r:id="rId27"/>
    <p:sldId id="2434" r:id="rId28"/>
    <p:sldId id="2423" r:id="rId29"/>
    <p:sldId id="2439" r:id="rId30"/>
    <p:sldId id="2418" r:id="rId31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302"/>
            <p14:sldId id="772"/>
            <p14:sldId id="2438"/>
            <p14:sldId id="773"/>
            <p14:sldId id="306"/>
            <p14:sldId id="2421"/>
            <p14:sldId id="304"/>
            <p14:sldId id="2422"/>
            <p14:sldId id="2427"/>
            <p14:sldId id="778"/>
            <p14:sldId id="779"/>
            <p14:sldId id="2424"/>
            <p14:sldId id="2425"/>
            <p14:sldId id="2426"/>
            <p14:sldId id="781"/>
            <p14:sldId id="784"/>
            <p14:sldId id="2428"/>
            <p14:sldId id="780"/>
            <p14:sldId id="785"/>
            <p14:sldId id="2429"/>
            <p14:sldId id="2430"/>
            <p14:sldId id="2431"/>
            <p14:sldId id="2433"/>
            <p14:sldId id="2432"/>
            <p14:sldId id="2434"/>
            <p14:sldId id="2423"/>
            <p14:sldId id="2439"/>
            <p14:sldId id="2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6FD"/>
    <a:srgbClr val="FFFFFF"/>
    <a:srgbClr val="DCDCDC"/>
    <a:srgbClr val="D9D9D9"/>
    <a:srgbClr val="BCEBDF"/>
    <a:srgbClr val="CCFFFF"/>
    <a:srgbClr val="EBFFFF"/>
    <a:srgbClr val="0083EF"/>
    <a:srgbClr val="358971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3" autoAdjust="0"/>
    <p:restoredTop sz="96343" autoAdjust="0"/>
  </p:normalViewPr>
  <p:slideViewPr>
    <p:cSldViewPr>
      <p:cViewPr varScale="1">
        <p:scale>
          <a:sx n="103" d="100"/>
          <a:sy n="103" d="100"/>
        </p:scale>
        <p:origin x="43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879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73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57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20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49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778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3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76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69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61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12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0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4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5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5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54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64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41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956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9212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6071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5843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469500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23992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089009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7481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10344472" y="228172"/>
            <a:ext cx="174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  <p:sldLayoutId id="2147483899" r:id="rId38"/>
    <p:sldLayoutId id="2147483930" r:id="rId39"/>
    <p:sldLayoutId id="2147483932" r:id="rId40"/>
    <p:sldLayoutId id="2147483933" r:id="rId41"/>
    <p:sldLayoutId id="2147483934" r:id="rId42"/>
    <p:sldLayoutId id="2147483937" r:id="rId43"/>
    <p:sldLayoutId id="2147483938" r:id="rId44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rgbClr val="0070C0"/>
        </a:buClr>
        <a:buSzPct val="8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rgbClr val="002060"/>
        </a:buClr>
        <a:buSzPct val="100000"/>
        <a:buFont typeface="Wingdings" panose="05000000000000000000" pitchFamily="2" charset="2"/>
        <a:buChar char="§"/>
        <a:defRPr kumimoji="0" sz="17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kts.com/jquery/@easingEffec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jqueryui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8FABD1B-FFF6-4899-8529-08355B3B9DA8}"/>
              </a:ext>
            </a:extLst>
          </p:cNvPr>
          <p:cNvSpPr txBox="1"/>
          <p:nvPr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44E00-75C5-4696-88C3-02D6F94D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2"/>
            <a:ext cx="9138951" cy="511037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이용한 애니메이션 효과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4E7FD-D5AD-4DBB-8A1C-2192D4C7B0EF}"/>
              </a:ext>
            </a:extLst>
          </p:cNvPr>
          <p:cNvSpPr txBox="1"/>
          <p:nvPr/>
        </p:nvSpPr>
        <p:spPr>
          <a:xfrm>
            <a:off x="623392" y="1340768"/>
            <a:ext cx="6136912" cy="5016758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animation-name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moving;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animation-duration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animation-direction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animation-iteration-count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from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#faef7c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15deg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6EB34-5830-401C-9AC8-DDBC478ADE47}"/>
              </a:ext>
            </a:extLst>
          </p:cNvPr>
          <p:cNvSpPr txBox="1"/>
          <p:nvPr/>
        </p:nvSpPr>
        <p:spPr>
          <a:xfrm>
            <a:off x="6225167" y="2348880"/>
            <a:ext cx="5443504" cy="4278094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to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#ff9400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CSS3 Animation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346482-BD3B-478E-8657-8AC6D22FB41B}"/>
              </a:ext>
            </a:extLst>
          </p:cNvPr>
          <p:cNvSpPr/>
          <p:nvPr/>
        </p:nvSpPr>
        <p:spPr>
          <a:xfrm>
            <a:off x="4511824" y="1400070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cssAnimation.html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62160-6DA7-452C-AF0A-AE19DA4B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7" t="13250" r="78874" b="74150"/>
          <a:stretch/>
        </p:blipFill>
        <p:spPr>
          <a:xfrm>
            <a:off x="7248128" y="908720"/>
            <a:ext cx="1368152" cy="864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3A9345-527D-4AAF-A5B9-442B96CA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6" t="12201" r="67061" b="74199"/>
          <a:stretch/>
        </p:blipFill>
        <p:spPr>
          <a:xfrm>
            <a:off x="8832304" y="908720"/>
            <a:ext cx="3024336" cy="9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44E00-75C5-4696-88C3-02D6F94D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2"/>
            <a:ext cx="9138951" cy="511037"/>
          </a:xfrm>
        </p:spPr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이용한 애니메이션 효과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F2CC6-0C6E-4EC2-B37D-DB38B724AFA9}"/>
              </a:ext>
            </a:extLst>
          </p:cNvPr>
          <p:cNvSpPr txBox="1"/>
          <p:nvPr/>
        </p:nvSpPr>
        <p:spPr>
          <a:xfrm>
            <a:off x="6060039" y="3280921"/>
            <a:ext cx="5040560" cy="2677656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"500px"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"txt2"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"50px"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씩 이동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7779E-844C-4289-8A74-B50BF51AE9E7}"/>
              </a:ext>
            </a:extLst>
          </p:cNvPr>
          <p:cNvSpPr txBox="1"/>
          <p:nvPr/>
        </p:nvSpPr>
        <p:spPr>
          <a:xfrm>
            <a:off x="1199456" y="1772816"/>
            <a:ext cx="4608512" cy="418576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"500px"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"50px"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"linear"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모션 완료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"+=50px"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28CD0-F257-4F84-AFD9-BE7A71702EAD}"/>
              </a:ext>
            </a:extLst>
          </p:cNvPr>
          <p:cNvSpPr txBox="1"/>
          <p:nvPr/>
        </p:nvSpPr>
        <p:spPr>
          <a:xfrm>
            <a:off x="1165959" y="119675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Jq_Ani_1.html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9BCD3D-64CB-4322-AF88-782A30D2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052736"/>
            <a:ext cx="1548949" cy="1872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9450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효과 및 애니메이션 메서드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A45CC5-99A4-439A-9B77-84CEF09A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7567" y="1143248"/>
            <a:ext cx="7624789" cy="47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3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효과 및 애니메이션 메서드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4A843F-DE0E-4449-9C04-488EA0D92703}"/>
              </a:ext>
            </a:extLst>
          </p:cNvPr>
          <p:cNvGrpSpPr/>
          <p:nvPr/>
        </p:nvGrpSpPr>
        <p:grpSpPr>
          <a:xfrm>
            <a:off x="1785725" y="1339169"/>
            <a:ext cx="8300639" cy="2847704"/>
            <a:chOff x="1817628" y="1504837"/>
            <a:chExt cx="8531112" cy="28950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C7AF31-9288-464A-BE6E-565C3912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4931" y="2196455"/>
              <a:ext cx="8523809" cy="857143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79F67A7-628C-4324-A31A-AD5F457FD31B}"/>
                </a:ext>
              </a:extLst>
            </p:cNvPr>
            <p:cNvCxnSpPr/>
            <p:nvPr/>
          </p:nvCxnSpPr>
          <p:spPr>
            <a:xfrm flipV="1">
              <a:off x="4862700" y="2693559"/>
              <a:ext cx="288032" cy="52046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8F5E3B-B7E8-4238-B961-9FE49CD2B8D3}"/>
                </a:ext>
              </a:extLst>
            </p:cNvPr>
            <p:cNvSpPr/>
            <p:nvPr/>
          </p:nvSpPr>
          <p:spPr>
            <a:xfrm>
              <a:off x="1817628" y="3214023"/>
              <a:ext cx="2598719" cy="3776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14" dirty="0">
                  <a:solidFill>
                    <a:srgbClr val="FF0000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“slow”, “normal”, “fast”</a:t>
              </a:r>
              <a:endParaRPr lang="ko-KR" altLang="en-US" sz="1814" dirty="0">
                <a:solidFill>
                  <a:srgbClr val="FF0000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C75BF2-206C-4E7E-9FE8-0EA7B2BAC00F}"/>
                </a:ext>
              </a:extLst>
            </p:cNvPr>
            <p:cNvSpPr/>
            <p:nvPr/>
          </p:nvSpPr>
          <p:spPr>
            <a:xfrm>
              <a:off x="2133420" y="3614133"/>
              <a:ext cx="2517728" cy="3776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14" dirty="0">
                  <a:solidFill>
                    <a:srgbClr val="FF0000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1,000(1초), 500(0.5초)</a:t>
              </a:r>
              <a:endParaRPr lang="ko-KR" altLang="en-US" sz="1814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4430D26-C4C4-4944-89D0-CF1EC99CAB61}"/>
                </a:ext>
              </a:extLst>
            </p:cNvPr>
            <p:cNvCxnSpPr/>
            <p:nvPr/>
          </p:nvCxnSpPr>
          <p:spPr>
            <a:xfrm flipH="1">
              <a:off x="6446876" y="1904947"/>
              <a:ext cx="288032" cy="48047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521D1D-A035-4E51-BEEF-0147358237E8}"/>
                </a:ext>
              </a:extLst>
            </p:cNvPr>
            <p:cNvSpPr/>
            <p:nvPr/>
          </p:nvSpPr>
          <p:spPr>
            <a:xfrm>
              <a:off x="6590892" y="1504837"/>
              <a:ext cx="1895825" cy="3776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14" dirty="0">
                  <a:solidFill>
                    <a:srgbClr val="FF0000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“swing”, “linear”</a:t>
              </a:r>
              <a:endParaRPr lang="ko-KR" altLang="en-US" sz="1814" dirty="0">
                <a:solidFill>
                  <a:srgbClr val="FF0000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3CD0D2-92BB-42BD-AFCC-7C2DEE5D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4908" y="3228473"/>
              <a:ext cx="3571429" cy="1171429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940D661-32A3-40A6-8559-222B1B99BCCF}"/>
                </a:ext>
              </a:extLst>
            </p:cNvPr>
            <p:cNvCxnSpPr/>
            <p:nvPr/>
          </p:nvCxnSpPr>
          <p:spPr>
            <a:xfrm flipH="1" flipV="1">
              <a:off x="7454988" y="2693559"/>
              <a:ext cx="1968535" cy="72051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556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DB1B7-F702-4F82-AA33-BE02034889B8}"/>
              </a:ext>
            </a:extLst>
          </p:cNvPr>
          <p:cNvSpPr txBox="1"/>
          <p:nvPr/>
        </p:nvSpPr>
        <p:spPr>
          <a:xfrm>
            <a:off x="6115199" y="1700808"/>
            <a:ext cx="5148571" cy="5047536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fadeIn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".btn3"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slideToggle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"linear"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".btn4"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fadeTo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"fast"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".btn5"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fadeTo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"fast"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trigger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450F7-E189-4DB3-A26D-191B36B454EB}"/>
              </a:ext>
            </a:extLst>
          </p:cNvPr>
          <p:cNvSpPr txBox="1"/>
          <p:nvPr/>
        </p:nvSpPr>
        <p:spPr>
          <a:xfrm>
            <a:off x="947429" y="1700808"/>
            <a:ext cx="4968552" cy="4832092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"ko"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효과와 애니메이션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굴림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slideUp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"linear"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6D764-E76C-4DAD-A7C0-428C2117C249}"/>
              </a:ext>
            </a:extLst>
          </p:cNvPr>
          <p:cNvSpPr txBox="1"/>
          <p:nvPr/>
        </p:nvSpPr>
        <p:spPr>
          <a:xfrm>
            <a:off x="839416" y="1052736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slideUp</a:t>
            </a:r>
            <a:r>
              <a:rPr lang="en-US" altLang="ko-KR" dirty="0"/>
              <a:t>(), </a:t>
            </a:r>
            <a:r>
              <a:rPr lang="en-US" altLang="ko-KR" dirty="0" err="1"/>
              <a:t>slideToggle</a:t>
            </a:r>
            <a:r>
              <a:rPr lang="en-US" altLang="ko-KR" dirty="0"/>
              <a:t>(), </a:t>
            </a:r>
            <a:r>
              <a:rPr lang="en-US" altLang="ko-KR" dirty="0" err="1"/>
              <a:t>fadeIn</a:t>
            </a:r>
            <a:r>
              <a:rPr lang="en-US" altLang="ko-KR" dirty="0"/>
              <a:t>(), </a:t>
            </a:r>
            <a:r>
              <a:rPr lang="en-US" altLang="ko-KR" dirty="0" err="1"/>
              <a:t>fadeTo</a:t>
            </a:r>
            <a:r>
              <a:rPr lang="en-US" altLang="ko-KR" dirty="0"/>
              <a:t>(), trigger() </a:t>
            </a:r>
            <a:r>
              <a:rPr lang="ko-KR" altLang="en-US" dirty="0"/>
              <a:t>메서드 활용  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(jq_effect1.html)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06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DB1B7-F702-4F82-AA33-BE02034889B8}"/>
              </a:ext>
            </a:extLst>
          </p:cNvPr>
          <p:cNvSpPr txBox="1"/>
          <p:nvPr/>
        </p:nvSpPr>
        <p:spPr>
          <a:xfrm>
            <a:off x="6968281" y="199767"/>
            <a:ext cx="5159896" cy="6658233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순간이 다 꽃봉우리인 것을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정현종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b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나는 가끔 후회한다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그때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그일이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노다지였을지도 모르는데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그때 그 사람이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그때 그 물건이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노다지였을지도 모르는데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600"/>
              </a:lnSpc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더 열심히 파고들고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더 열심히 말을 걸로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더 열심히 귀 기울이고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더 열심히 사랑할 걸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600"/>
              </a:lnSpc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반벙어리처럼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귀머거리처럼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보내지는 않았는가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우두커니처럼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더 열심히 그 순간을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사랑할 것을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  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순간이 다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꽃봉오리인 것을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600"/>
              </a:lnSpc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 열심에 따라 피어날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꽃봉오리인 것을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               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&lt;/pre&gt;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BEA73-7273-46B5-8867-D3848125E06C}"/>
              </a:ext>
            </a:extLst>
          </p:cNvPr>
          <p:cNvSpPr txBox="1"/>
          <p:nvPr/>
        </p:nvSpPr>
        <p:spPr>
          <a:xfrm>
            <a:off x="335360" y="1662192"/>
            <a:ext cx="6136912" cy="5047536"/>
          </a:xfrm>
          <a:prstGeom prst="rect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slideUp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fadeIn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toggleSide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"btn4"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fadeTo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(0.3)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"btn5"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fadeTo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&lt;pre&gt;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08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BF207-F950-41BA-B24A-B35E3920FC71}"/>
              </a:ext>
            </a:extLst>
          </p:cNvPr>
          <p:cNvSpPr txBox="1"/>
          <p:nvPr/>
        </p:nvSpPr>
        <p:spPr>
          <a:xfrm>
            <a:off x="2711624" y="2132856"/>
            <a:ext cx="6136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https://superkts.com/jquery/@easingEffects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549A3-51A7-4D1C-9AB0-9215C90DC102}"/>
              </a:ext>
            </a:extLst>
          </p:cNvPr>
          <p:cNvSpPr txBox="1"/>
          <p:nvPr/>
        </p:nvSpPr>
        <p:spPr>
          <a:xfrm>
            <a:off x="2351584" y="1412776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jQuery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공작소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easing(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이징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효과 모음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91EA7-C541-4286-8065-717210D2A848}"/>
              </a:ext>
            </a:extLst>
          </p:cNvPr>
          <p:cNvSpPr txBox="1"/>
          <p:nvPr/>
        </p:nvSpPr>
        <p:spPr>
          <a:xfrm>
            <a:off x="1631504" y="3284984"/>
            <a:ext cx="9505056" cy="1975028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 </a:t>
            </a:r>
            <a:r>
              <a:rPr lang="en-US" altLang="ko-KR" b="1" i="0" u="sng" strike="noStrike" dirty="0"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http://jqueryui.com/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접속 후 우측에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Stable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버튼을 눌러서 다운 받습니다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다운 받은 파일을 압축해제 하고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jquery-ui.min.js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파일을 찾습니다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해당 파일을 추가로 로딩해서 사용하면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&lt;script type="text/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jquery-ui.min.js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"&gt;&lt;/script&gt;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이렇게요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제이쿼리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자체만으로는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easing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효과를 지원하지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추가로 </a:t>
            </a:r>
            <a:r>
              <a:rPr lang="ko-KR" altLang="en-US" b="0" i="0" dirty="0" err="1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제이쿼리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UI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필요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29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8FCCC-B460-483C-B25F-142F46E5501E}"/>
              </a:ext>
            </a:extLst>
          </p:cNvPr>
          <p:cNvSpPr/>
          <p:nvPr/>
        </p:nvSpPr>
        <p:spPr>
          <a:xfrm>
            <a:off x="2112260" y="1223996"/>
            <a:ext cx="2312236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0976" indent="-310976">
              <a:buFont typeface="Wingdings" panose="05000000000000000000" pitchFamily="2" charset="2"/>
              <a:buChar char="l"/>
            </a:pPr>
            <a:r>
              <a:rPr lang="en-US" altLang="ko-KR" sz="2177" b="1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stop( ) </a:t>
            </a:r>
            <a:r>
              <a:rPr lang="en-US" altLang="ko-KR" sz="2177" b="1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메서드</a:t>
            </a:r>
            <a:endParaRPr lang="ko-KR" altLang="en-US" sz="2177" b="1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BD408C-C143-4DAA-90FF-673FEDA73131}"/>
              </a:ext>
            </a:extLst>
          </p:cNvPr>
          <p:cNvGrpSpPr/>
          <p:nvPr/>
        </p:nvGrpSpPr>
        <p:grpSpPr>
          <a:xfrm>
            <a:off x="2046953" y="1779637"/>
            <a:ext cx="8228708" cy="4196345"/>
            <a:chOff x="286093" y="2131213"/>
            <a:chExt cx="8562098" cy="424984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17CA68-53DC-43FA-8979-1D3B6B37E20B}"/>
                </a:ext>
              </a:extLst>
            </p:cNvPr>
            <p:cNvGrpSpPr/>
            <p:nvPr/>
          </p:nvGrpSpPr>
          <p:grpSpPr>
            <a:xfrm>
              <a:off x="295810" y="2131213"/>
              <a:ext cx="8552381" cy="3314517"/>
              <a:chOff x="443095" y="2131213"/>
              <a:chExt cx="8552381" cy="331451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591B744-6F0F-4DDC-8C9A-31ADC6F7D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095" y="2131213"/>
                <a:ext cx="8552381" cy="98095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76C565F-1700-414D-8548-B714449B8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095" y="3140968"/>
                <a:ext cx="8504762" cy="2304762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8B3BE8C-00A8-42DB-819F-88255C9B1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161"/>
            <a:stretch/>
          </p:blipFill>
          <p:spPr>
            <a:xfrm>
              <a:off x="286093" y="5229200"/>
              <a:ext cx="8542857" cy="1151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8FCCC-B460-483C-B25F-142F46E5501E}"/>
              </a:ext>
            </a:extLst>
          </p:cNvPr>
          <p:cNvSpPr/>
          <p:nvPr/>
        </p:nvSpPr>
        <p:spPr>
          <a:xfrm>
            <a:off x="2112260" y="1404477"/>
            <a:ext cx="2436886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0976" indent="-310976">
              <a:buFont typeface="Wingdings" panose="05000000000000000000" pitchFamily="2" charset="2"/>
              <a:buChar char="l"/>
            </a:pPr>
            <a:r>
              <a:rPr lang="en-US" altLang="ko-KR" sz="2177" b="1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delay( ) </a:t>
            </a:r>
            <a:r>
              <a:rPr lang="en-US" altLang="ko-KR" sz="2177" b="1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메서드</a:t>
            </a:r>
            <a:endParaRPr lang="ko-KR" altLang="en-US" sz="2177" b="1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2D9B1E-233D-4129-A236-283C3D29D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4916" y="2188163"/>
            <a:ext cx="7595409" cy="704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9AFE95-ECA5-4CE5-B3A0-8FB4144C5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5039" y="3073244"/>
            <a:ext cx="7605287" cy="84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9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BAB9C-2C1F-4353-A7F3-754DE68361CB}"/>
              </a:ext>
            </a:extLst>
          </p:cNvPr>
          <p:cNvSpPr txBox="1"/>
          <p:nvPr/>
        </p:nvSpPr>
        <p:spPr>
          <a:xfrm>
            <a:off x="5879976" y="2573906"/>
            <a:ext cx="5904656" cy="4185761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gold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"txt2"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delay(3000)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50px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전진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"txt4"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stop( 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"txt5"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stop(true, true)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0EA80-2C4B-4D27-BFAE-4DD7CD19734D}"/>
              </a:ext>
            </a:extLst>
          </p:cNvPr>
          <p:cNvSpPr txBox="1"/>
          <p:nvPr/>
        </p:nvSpPr>
        <p:spPr>
          <a:xfrm>
            <a:off x="767408" y="1281244"/>
            <a:ext cx="4752528" cy="5478423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"300px"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"300px"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moveElement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moveElement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".txt3"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"+=50px"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".txt4"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"+=50px"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".txt4"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".txt5"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"+=50px"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".txt5"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A5149-5761-4A59-85F6-6DC6617DE870}"/>
              </a:ext>
            </a:extLst>
          </p:cNvPr>
          <p:cNvSpPr txBox="1"/>
          <p:nvPr/>
        </p:nvSpPr>
        <p:spPr>
          <a:xfrm>
            <a:off x="5807968" y="1484784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b="1" dirty="0"/>
              <a:t>delay(),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stop()</a:t>
            </a:r>
            <a:r>
              <a:rPr lang="ko-KR" altLang="en-US" sz="2000" b="1" dirty="0"/>
              <a:t> 활용  </a:t>
            </a:r>
            <a:r>
              <a:rPr lang="en-US" altLang="ko-KR" sz="2000" b="1" dirty="0">
                <a:solidFill>
                  <a:srgbClr val="FF0000"/>
                </a:solidFill>
              </a:rPr>
              <a:t>(jq_effect_2.html)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2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50424" y="-27384"/>
            <a:ext cx="2592288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내용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335360" y="2715300"/>
            <a:ext cx="1872208" cy="1880372"/>
          </a:xfrm>
          <a:prstGeom prst="rect">
            <a:avLst/>
          </a:prstGeom>
        </p:spPr>
        <p:txBody>
          <a:bodyPr vert="horz" anchor="ctr">
            <a:normAutofit fontScale="92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tx1"/>
                </a:solidFill>
              </a:rPr>
              <a:t>12</a:t>
            </a:r>
            <a:r>
              <a:rPr lang="ko-KR" altLang="en-US" sz="66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354672" y="1390983"/>
            <a:ext cx="4585855" cy="4530682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0474B7-6C51-4C7B-8A49-33DF938B2CCA}"/>
              </a:ext>
            </a:extLst>
          </p:cNvPr>
          <p:cNvSpPr txBox="1"/>
          <p:nvPr/>
        </p:nvSpPr>
        <p:spPr>
          <a:xfrm>
            <a:off x="4426490" y="2546242"/>
            <a:ext cx="5629950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이벤트 등록 메서드 및 그룹 이벤트</a:t>
            </a:r>
            <a:endParaRPr lang="en-US" altLang="ko-KR" sz="20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효과 및 애니메이션 메서드 및 제어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텍스트 로드 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js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jQuery)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효과 및 애니메이션 메서드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애니메이션 효과 제어 메서드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예제 실습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움직이는 </a:t>
            </a:r>
            <a:r>
              <a:rPr lang="ko-KR" altLang="en-US" sz="2000" b="1" dirty="0" err="1"/>
              <a:t>인트로</a:t>
            </a:r>
            <a:r>
              <a:rPr lang="en-US" altLang="ko-KR" sz="2000" b="1" dirty="0"/>
              <a:t>)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0C0E161-07B8-412B-92DB-CE9B0ECFC479}"/>
              </a:ext>
            </a:extLst>
          </p:cNvPr>
          <p:cNvSpPr txBox="1">
            <a:spLocks/>
          </p:cNvSpPr>
          <p:nvPr/>
        </p:nvSpPr>
        <p:spPr>
          <a:xfrm>
            <a:off x="4426490" y="1628800"/>
            <a:ext cx="4744542" cy="57606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65" dirty="0">
                <a:solidFill>
                  <a:schemeClr val="tx1"/>
                </a:solidFill>
              </a:rPr>
              <a:t>이벤트 및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D2A24A-ED80-47D3-ADBC-38DCF9D0D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31" y="1127090"/>
            <a:ext cx="8005674" cy="484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1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A951D85-7F49-4609-9D0A-C01AD82B1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436211"/>
              </p:ext>
            </p:extLst>
          </p:nvPr>
        </p:nvGraphicFramePr>
        <p:xfrm>
          <a:off x="1851031" y="2057548"/>
          <a:ext cx="8947087" cy="325605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32680">
                  <a:extLst>
                    <a:ext uri="{9D8B030D-6E8A-4147-A177-3AD203B41FA5}">
                      <a16:colId xmlns:a16="http://schemas.microsoft.com/office/drawing/2014/main" val="3527153366"/>
                    </a:ext>
                  </a:extLst>
                </a:gridCol>
                <a:gridCol w="7314407">
                  <a:extLst>
                    <a:ext uri="{9D8B030D-6E8A-4147-A177-3AD203B41FA5}">
                      <a16:colId xmlns:a16="http://schemas.microsoft.com/office/drawing/2014/main" val="4253390993"/>
                    </a:ext>
                  </a:extLst>
                </a:gridCol>
              </a:tblGrid>
              <a:tr h="10503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queue()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큐에 사용자 정의 함수를 추가하거나 큐에 대기중인 함수를 배열에 담아 반환한다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Queue()</a:t>
                      </a: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메서드 이후의 애니메이션 효과 메서드는 모두 취소된다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243682"/>
                  </a:ext>
                </a:extLst>
              </a:tr>
              <a:tr h="7352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clearQueue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큐에서 처음으로 진행하고 있는 메서드만 제외하고 대기중인 애니메이션은 모두 제거된다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085388"/>
                  </a:ext>
                </a:extLst>
              </a:tr>
              <a:tr h="7352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dequeue()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queue()</a:t>
                      </a: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메서드를 이용하면 대기하고 있는 애니메이션 메서드는 제거된다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 </a:t>
                      </a: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그러나 지정객체를 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dequeue()</a:t>
                      </a: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메서드 처리하면 제거되지 않는다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60234"/>
                  </a:ext>
                </a:extLst>
              </a:tr>
              <a:tr h="7352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finish()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선택한 요소의 진행 중인 애니메이션을 강제로 완료 시점으로 보낸 후 종료한다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17878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4F4D77C-EE7E-436F-96DB-510AC53AB22C}"/>
              </a:ext>
            </a:extLst>
          </p:cNvPr>
          <p:cNvSpPr/>
          <p:nvPr/>
        </p:nvSpPr>
        <p:spPr>
          <a:xfrm>
            <a:off x="2112261" y="1404477"/>
            <a:ext cx="4139275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0976" indent="-310976">
              <a:buFont typeface="Wingdings" panose="05000000000000000000" pitchFamily="2" charset="2"/>
              <a:buChar char="l"/>
            </a:pPr>
            <a:r>
              <a:rPr lang="ko-KR" altLang="en-US" sz="2177" b="1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기타 애니메이션 제어 메서드</a:t>
            </a:r>
          </a:p>
        </p:txBody>
      </p:sp>
    </p:spTree>
    <p:extLst>
      <p:ext uri="{BB962C8B-B14F-4D97-AF65-F5344CB8AC3E}">
        <p14:creationId xmlns:p14="http://schemas.microsoft.com/office/powerpoint/2010/main" val="3130410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B7B92-2AF6-4046-B643-5287DF716DD5}"/>
              </a:ext>
            </a:extLst>
          </p:cNvPr>
          <p:cNvSpPr txBox="1"/>
          <p:nvPr/>
        </p:nvSpPr>
        <p:spPr>
          <a:xfrm>
            <a:off x="6384032" y="2996952"/>
            <a:ext cx="4464496" cy="3554819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BB6A7-9711-42E2-86CB-1123699A3853}"/>
              </a:ext>
            </a:extLst>
          </p:cNvPr>
          <p:cNvSpPr txBox="1"/>
          <p:nvPr/>
        </p:nvSpPr>
        <p:spPr>
          <a:xfrm>
            <a:off x="911424" y="2132856"/>
            <a:ext cx="5112569" cy="3554819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marginTop: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background:</a:t>
            </a:r>
            <a:r>
              <a:rPr lang="en-US" altLang="ko-K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dequeue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marginTop: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D9A4A-FE23-4A90-A75A-D09DE5DC110D}"/>
              </a:ext>
            </a:extLst>
          </p:cNvPr>
          <p:cNvSpPr txBox="1"/>
          <p:nvPr/>
        </p:nvSpPr>
        <p:spPr>
          <a:xfrm>
            <a:off x="1487488" y="1286762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b="1" dirty="0"/>
              <a:t>queue()</a:t>
            </a:r>
            <a:r>
              <a:rPr lang="ko-KR" altLang="en-US" sz="2000" b="1" dirty="0"/>
              <a:t>를 이용한 </a:t>
            </a:r>
            <a:r>
              <a:rPr lang="ko-KR" altLang="en-US" sz="2000" b="1" dirty="0" err="1"/>
              <a:t>애내메이션</a:t>
            </a:r>
            <a:r>
              <a:rPr lang="ko-KR" altLang="en-US" sz="2000" b="1" dirty="0"/>
              <a:t> 제어     </a:t>
            </a:r>
            <a:r>
              <a:rPr lang="en-US" altLang="ko-KR" sz="2000" b="1" dirty="0">
                <a:solidFill>
                  <a:srgbClr val="FF0000"/>
                </a:solidFill>
              </a:rPr>
              <a:t>(jq_effect_3.html)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914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D9A4A-FE23-4A90-A75A-D09DE5DC110D}"/>
              </a:ext>
            </a:extLst>
          </p:cNvPr>
          <p:cNvSpPr txBox="1"/>
          <p:nvPr/>
        </p:nvSpPr>
        <p:spPr>
          <a:xfrm>
            <a:off x="1724938" y="1196752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b="1" dirty="0" err="1"/>
              <a:t>clearQueue</a:t>
            </a:r>
            <a:r>
              <a:rPr lang="en-US" altLang="ko-KR" sz="2000" b="1" dirty="0"/>
              <a:t>()</a:t>
            </a:r>
            <a:r>
              <a:rPr lang="ko-KR" altLang="en-US" sz="2000" b="1" dirty="0"/>
              <a:t>를 이용하여 대기중인 메서드 제거  </a:t>
            </a:r>
            <a:r>
              <a:rPr lang="en-US" altLang="ko-KR" sz="2000" b="1" dirty="0">
                <a:solidFill>
                  <a:srgbClr val="FF0000"/>
                </a:solidFill>
              </a:rPr>
              <a:t>(jq_effect_4.html)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E7198-17A5-4E1E-8988-90B6794B2DF7}"/>
              </a:ext>
            </a:extLst>
          </p:cNvPr>
          <p:cNvSpPr txBox="1"/>
          <p:nvPr/>
        </p:nvSpPr>
        <p:spPr>
          <a:xfrm>
            <a:off x="6672064" y="3212976"/>
            <a:ext cx="4824536" cy="3093154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.txt2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.txt2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5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"txt2"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0B538-34F4-4830-A6A4-7A4204BE71C7}"/>
              </a:ext>
            </a:extLst>
          </p:cNvPr>
          <p:cNvSpPr txBox="1"/>
          <p:nvPr/>
        </p:nvSpPr>
        <p:spPr>
          <a:xfrm>
            <a:off x="1415480" y="2060848"/>
            <a:ext cx="4896544" cy="3554819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clearQueue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93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AC43D-FBC7-4FD2-AA07-7A819022B720}"/>
              </a:ext>
            </a:extLst>
          </p:cNvPr>
          <p:cNvSpPr txBox="1"/>
          <p:nvPr/>
        </p:nvSpPr>
        <p:spPr>
          <a:xfrm>
            <a:off x="911424" y="850357"/>
            <a:ext cx="5904656" cy="5909310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btnWrap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button"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":animated"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backBtn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"540px"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btnWrap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D9A4A-FE23-4A90-A75A-D09DE5DC110D}"/>
              </a:ext>
            </a:extLst>
          </p:cNvPr>
          <p:cNvSpPr txBox="1"/>
          <p:nvPr/>
        </p:nvSpPr>
        <p:spPr>
          <a:xfrm>
            <a:off x="6023992" y="1124744"/>
            <a:ext cx="54726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속성을 이용한 제어 </a:t>
            </a:r>
            <a:r>
              <a:rPr lang="en-US" altLang="ko-KR" sz="2000" b="1" dirty="0">
                <a:solidFill>
                  <a:srgbClr val="FF0000"/>
                </a:solidFill>
              </a:rPr>
              <a:t>(jq_effect_5.html)</a:t>
            </a:r>
            <a:r>
              <a:rPr lang="ko-KR" altLang="en-US" sz="2000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414DA-750B-4998-B275-0F19460B4BDD}"/>
              </a:ext>
            </a:extLst>
          </p:cNvPr>
          <p:cNvSpPr txBox="1"/>
          <p:nvPr/>
        </p:nvSpPr>
        <p:spPr>
          <a:xfrm>
            <a:off x="6457656" y="3861048"/>
            <a:ext cx="4822920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btnWrap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backBtn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goBtn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"wrap"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116632"/>
            <a:ext cx="7776863" cy="477054"/>
          </a:xfrm>
        </p:spPr>
        <p:txBody>
          <a:bodyPr/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애니메이션 효과제어 메서드 </a:t>
            </a:r>
            <a:r>
              <a:rPr lang="en-US" altLang="ko-KR" sz="2500" dirty="0"/>
              <a:t>(</a:t>
            </a:r>
            <a:r>
              <a:rPr lang="ko-KR" altLang="en-US" sz="2500" dirty="0"/>
              <a:t>슬라이드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2563-C350-4113-BAAA-B372007222E9}"/>
              </a:ext>
            </a:extLst>
          </p:cNvPr>
          <p:cNvSpPr txBox="1"/>
          <p:nvPr/>
        </p:nvSpPr>
        <p:spPr>
          <a:xfrm>
            <a:off x="335360" y="908720"/>
            <a:ext cx="7632848" cy="5262979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"https://code.jquery.com/jquery-3.2.1.min.js"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슬라이드 연습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021E9-9ABE-4102-BE42-06992B59297D}"/>
              </a:ext>
            </a:extLst>
          </p:cNvPr>
          <p:cNvSpPr txBox="1"/>
          <p:nvPr/>
        </p:nvSpPr>
        <p:spPr>
          <a:xfrm>
            <a:off x="6199859" y="2241352"/>
            <a:ext cx="5544616" cy="4616648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#next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8A885-8A39-40EA-99FA-D09F38A7C46B}"/>
              </a:ext>
            </a:extLst>
          </p:cNvPr>
          <p:cNvSpPr txBox="1"/>
          <p:nvPr/>
        </p:nvSpPr>
        <p:spPr>
          <a:xfrm>
            <a:off x="8636775" y="1373023"/>
            <a:ext cx="243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jq_slide_1.html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0D1CF-6FF8-4D6F-9C5B-9A89B8677D04}"/>
              </a:ext>
            </a:extLst>
          </p:cNvPr>
          <p:cNvSpPr txBox="1"/>
          <p:nvPr/>
        </p:nvSpPr>
        <p:spPr>
          <a:xfrm>
            <a:off x="10967864" y="630932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뒷장계속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90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8CAACCF-6E2F-485F-B8F6-76900312119D}"/>
              </a:ext>
            </a:extLst>
          </p:cNvPr>
          <p:cNvSpPr txBox="1"/>
          <p:nvPr/>
        </p:nvSpPr>
        <p:spPr>
          <a:xfrm>
            <a:off x="1559496" y="548680"/>
            <a:ext cx="799288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"slide"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"back"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"media/back.gif"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"media/img1.png"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"media/img2.png"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"media/img3.png"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"media/img4.png"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"media/img5.png"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"media/img6.png"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"media/img7.png"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"media/img8.png"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"next"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"media/next.gif"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media_count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".slide ul"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media_count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98918-9693-4B44-B67B-E330B23E8386}"/>
              </a:ext>
            </a:extLst>
          </p:cNvPr>
          <p:cNvSpPr txBox="1"/>
          <p:nvPr/>
        </p:nvSpPr>
        <p:spPr>
          <a:xfrm>
            <a:off x="9696400" y="5992404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뒷장계속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02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696C3A-4474-41EF-9E2D-62EF2865CB12}"/>
              </a:ext>
            </a:extLst>
          </p:cNvPr>
          <p:cNvSpPr txBox="1"/>
          <p:nvPr/>
        </p:nvSpPr>
        <p:spPr>
          <a:xfrm>
            <a:off x="623392" y="764704"/>
            <a:ext cx="6130342" cy="5047536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버튼을 클릭했을 때 함수 실행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'#back'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'#next'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'+=1000px'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'-=7000px'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     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9D669-C014-4F29-970B-A5A53B37F754}"/>
              </a:ext>
            </a:extLst>
          </p:cNvPr>
          <p:cNvSpPr txBox="1"/>
          <p:nvPr/>
        </p:nvSpPr>
        <p:spPr>
          <a:xfrm>
            <a:off x="5159896" y="2348880"/>
            <a:ext cx="5544616" cy="4185761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media_count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'-=1000px'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 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'+=7000px'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         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tabLst>
                <a:tab pos="4664075" algn="l"/>
              </a:tabLst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87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배너광고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2890FB-F4F7-480B-B946-688A7E34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05" y="1484784"/>
            <a:ext cx="4615262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CFC145-FBEC-459F-A47C-1D0C27FEA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3068960"/>
            <a:ext cx="5047073" cy="2675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377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배너광고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68DC06-90A8-4FC5-86E2-A080304E1787}"/>
              </a:ext>
            </a:extLst>
          </p:cNvPr>
          <p:cNvSpPr/>
          <p:nvPr/>
        </p:nvSpPr>
        <p:spPr>
          <a:xfrm>
            <a:off x="479376" y="1196752"/>
            <a:ext cx="5976664" cy="517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/normalize.css"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/main.css"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/jquery.js"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/jquery.min.js"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"#typo .inner"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"top"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"-100px"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click"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"#typo .inner"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animate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top: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"100px"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1500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"linear"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"#typo .inner"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animate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top: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"0px"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"swing"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7ECDE4-E620-4279-A76A-FE2585FF615E}"/>
              </a:ext>
            </a:extLst>
          </p:cNvPr>
          <p:cNvSpPr/>
          <p:nvPr/>
        </p:nvSpPr>
        <p:spPr>
          <a:xfrm>
            <a:off x="6105520" y="2636912"/>
            <a:ext cx="5688632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&lt;!-- role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은 역할을 </a:t>
            </a:r>
            <a:r>
              <a:rPr lang="ko-KR" alt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기술한것으로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생략가능 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--&gt;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&lt;header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"page-header"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"banner"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 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JQuery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를 이용한 </a:t>
            </a:r>
            <a:r>
              <a:rPr lang="ko-KR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베너광고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"page-main"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"typo"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"inner"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Creative jQuery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79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88517-7CA8-4993-90C9-95F38751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3"/>
            <a:ext cx="7893119" cy="932931"/>
          </a:xfrm>
        </p:spPr>
        <p:txBody>
          <a:bodyPr/>
          <a:lstStyle/>
          <a:p>
            <a:r>
              <a:rPr lang="ko-KR" altLang="en-US" dirty="0"/>
              <a:t>이벤트 객체와 종류 ─ 마우스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89CC2-E7F4-47DD-B221-71126DFF5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25" y="1013131"/>
            <a:ext cx="9003807" cy="346128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B4DAA6-1005-4A58-BBC2-CB3FBCAC0F51}"/>
              </a:ext>
            </a:extLst>
          </p:cNvPr>
          <p:cNvCxnSpPr/>
          <p:nvPr/>
        </p:nvCxnSpPr>
        <p:spPr>
          <a:xfrm>
            <a:off x="1897544" y="177954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02F22E1-D9C6-453C-8902-51B46B64C958}"/>
              </a:ext>
            </a:extLst>
          </p:cNvPr>
          <p:cNvCxnSpPr/>
          <p:nvPr/>
        </p:nvCxnSpPr>
        <p:spPr>
          <a:xfrm>
            <a:off x="1897544" y="211076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D28968-BFA8-4CFC-B592-97EA72C1B34D}"/>
              </a:ext>
            </a:extLst>
          </p:cNvPr>
          <p:cNvCxnSpPr/>
          <p:nvPr/>
        </p:nvCxnSpPr>
        <p:spPr>
          <a:xfrm>
            <a:off x="1897544" y="244199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AA2AA3-FC87-40FC-B5A5-129034584978}"/>
              </a:ext>
            </a:extLst>
          </p:cNvPr>
          <p:cNvCxnSpPr/>
          <p:nvPr/>
        </p:nvCxnSpPr>
        <p:spPr>
          <a:xfrm>
            <a:off x="1897544" y="277321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75A589-04C4-47F9-AE5B-2B017D67C913}"/>
              </a:ext>
            </a:extLst>
          </p:cNvPr>
          <p:cNvCxnSpPr/>
          <p:nvPr/>
        </p:nvCxnSpPr>
        <p:spPr>
          <a:xfrm>
            <a:off x="1897544" y="310444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500F2B-3860-4BBB-A90F-3D2682AAACA0}"/>
              </a:ext>
            </a:extLst>
          </p:cNvPr>
          <p:cNvCxnSpPr/>
          <p:nvPr/>
        </p:nvCxnSpPr>
        <p:spPr>
          <a:xfrm>
            <a:off x="1897544" y="343566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3310389-5B20-4C5A-971E-4DEF0E74670C}"/>
              </a:ext>
            </a:extLst>
          </p:cNvPr>
          <p:cNvCxnSpPr/>
          <p:nvPr/>
        </p:nvCxnSpPr>
        <p:spPr>
          <a:xfrm>
            <a:off x="1897544" y="376689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FFB730F-539E-4E7B-87C0-8BAABD5B67BB}"/>
              </a:ext>
            </a:extLst>
          </p:cNvPr>
          <p:cNvCxnSpPr/>
          <p:nvPr/>
        </p:nvCxnSpPr>
        <p:spPr>
          <a:xfrm>
            <a:off x="1897544" y="409811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800DC5A9-FF82-45E2-99D7-426EEA4F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25" y="4690368"/>
            <a:ext cx="8928293" cy="137189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3972DE1-C4B4-41D5-8808-0446D2AC37D3}"/>
              </a:ext>
            </a:extLst>
          </p:cNvPr>
          <p:cNvCxnSpPr/>
          <p:nvPr/>
        </p:nvCxnSpPr>
        <p:spPr>
          <a:xfrm>
            <a:off x="1897544" y="5388216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7C4851-03D1-444A-8C8D-A5BABD5E2C98}"/>
              </a:ext>
            </a:extLst>
          </p:cNvPr>
          <p:cNvCxnSpPr/>
          <p:nvPr/>
        </p:nvCxnSpPr>
        <p:spPr>
          <a:xfrm>
            <a:off x="1897544" y="5714752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0E9E8E-E50F-475F-9C81-6E82F1422665}"/>
              </a:ext>
            </a:extLst>
          </p:cNvPr>
          <p:cNvCxnSpPr/>
          <p:nvPr/>
        </p:nvCxnSpPr>
        <p:spPr>
          <a:xfrm>
            <a:off x="1897544" y="6069622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13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jQuery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187788" y="3765966"/>
            <a:ext cx="4104456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다음주에 만나요 </a:t>
            </a:r>
            <a:r>
              <a:rPr lang="en-US" altLang="ko-KR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6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30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31" y="1333872"/>
            <a:ext cx="7209146" cy="209512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36ADE81-259A-4995-B568-6B972F96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875" y="98332"/>
            <a:ext cx="7305354" cy="929742"/>
          </a:xfrm>
        </p:spPr>
        <p:txBody>
          <a:bodyPr/>
          <a:lstStyle/>
          <a:p>
            <a:r>
              <a:rPr lang="ko-KR" altLang="en-US" dirty="0"/>
              <a:t>이벤트 객체와 종류 ─ </a:t>
            </a:r>
            <a:r>
              <a:rPr lang="ko-KR" altLang="en-US" sz="2177" dirty="0">
                <a:solidFill>
                  <a:srgbClr val="FFFF00"/>
                </a:solidFill>
              </a:rPr>
              <a:t>전체 이벤트</a:t>
            </a:r>
            <a:br>
              <a:rPr lang="ko-KR" altLang="en-US" sz="2177" dirty="0">
                <a:solidFill>
                  <a:srgbClr val="FFFF00"/>
                </a:solidFill>
              </a:rPr>
            </a:b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A96FA54-F166-4DD8-A2F3-4BA587661C11}"/>
              </a:ext>
            </a:extLst>
          </p:cNvPr>
          <p:cNvGrpSpPr/>
          <p:nvPr/>
        </p:nvGrpSpPr>
        <p:grpSpPr>
          <a:xfrm>
            <a:off x="2260671" y="1138259"/>
            <a:ext cx="7890140" cy="4312395"/>
            <a:chOff x="2492625" y="1254850"/>
            <a:chExt cx="8699701" cy="475486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2625" y="1254850"/>
              <a:ext cx="8699701" cy="221467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5011" y="3636615"/>
              <a:ext cx="7098298" cy="23731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CF2E6CC-A15E-44E3-BF6C-7E0D4FA1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442" y="98332"/>
            <a:ext cx="7349787" cy="929742"/>
          </a:xfrm>
        </p:spPr>
        <p:txBody>
          <a:bodyPr/>
          <a:lstStyle/>
          <a:p>
            <a:r>
              <a:rPr lang="ko-KR" altLang="en-US" dirty="0"/>
              <a:t>이벤트 객체와 종류 ─ </a:t>
            </a:r>
            <a:r>
              <a:rPr lang="en-US" altLang="ko-KR" sz="2177" dirty="0">
                <a:solidFill>
                  <a:srgbClr val="FFFF00"/>
                </a:solidFill>
              </a:rPr>
              <a:t>scroll( ) </a:t>
            </a:r>
            <a:r>
              <a:rPr lang="ko-KR" altLang="en-US" sz="2177" dirty="0">
                <a:solidFill>
                  <a:srgbClr val="FFFF00"/>
                </a:solidFill>
              </a:rPr>
              <a:t>이벤트 메서드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61" y="1077941"/>
            <a:ext cx="8196565" cy="411435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FCA4593-54E5-4CB3-92B9-0DB3452B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156" y="98332"/>
            <a:ext cx="7893119" cy="929742"/>
          </a:xfrm>
        </p:spPr>
        <p:txBody>
          <a:bodyPr/>
          <a:lstStyle/>
          <a:p>
            <a:r>
              <a:rPr lang="ko-KR" altLang="en-US" dirty="0"/>
              <a:t>포커스 이벤트 ─ </a:t>
            </a:r>
            <a:r>
              <a:rPr lang="en-US" altLang="ko-KR" sz="2177" dirty="0">
                <a:solidFill>
                  <a:srgbClr val="FFFF00"/>
                </a:solidFill>
              </a:rPr>
              <a:t>focus( ) / blur( ) </a:t>
            </a:r>
            <a:r>
              <a:rPr lang="ko-KR" altLang="en-US" sz="2177" dirty="0">
                <a:solidFill>
                  <a:srgbClr val="FFFF00"/>
                </a:solidFill>
              </a:rPr>
              <a:t>이벤트 메서드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59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2" y="1273862"/>
            <a:ext cx="7977880" cy="39837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5444E00-75C5-4696-88C3-02D6F94D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2"/>
            <a:ext cx="9138951" cy="929742"/>
          </a:xfrm>
        </p:spPr>
        <p:txBody>
          <a:bodyPr/>
          <a:lstStyle/>
          <a:p>
            <a:r>
              <a:rPr lang="ko-KR" altLang="en-US" dirty="0"/>
              <a:t>포커스 이벤트 ─ </a:t>
            </a:r>
            <a:r>
              <a:rPr lang="en-US" altLang="ko-KR" dirty="0" err="1"/>
              <a:t>focusin</a:t>
            </a:r>
            <a:r>
              <a:rPr lang="en-US" altLang="ko-KR" dirty="0"/>
              <a:t>( ) / </a:t>
            </a:r>
            <a:r>
              <a:rPr lang="en-US" altLang="ko-KR" dirty="0" err="1"/>
              <a:t>focusout</a:t>
            </a:r>
            <a:r>
              <a:rPr lang="en-US" altLang="ko-KR" dirty="0"/>
              <a:t>( ) </a:t>
            </a:r>
            <a:r>
              <a:rPr lang="ko-KR" altLang="en-US" sz="2177" dirty="0">
                <a:solidFill>
                  <a:srgbClr val="FFFF00"/>
                </a:solidFill>
              </a:rPr>
              <a:t>이벤트 메서드</a:t>
            </a:r>
            <a:br>
              <a:rPr lang="ko-KR" altLang="en-US" sz="2177" dirty="0">
                <a:solidFill>
                  <a:srgbClr val="FFFF00"/>
                </a:solidFill>
              </a:rPr>
            </a:b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7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2E6CC-A15E-44E3-BF6C-7E0D4FA1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442" y="98332"/>
            <a:ext cx="7349787" cy="929742"/>
          </a:xfrm>
        </p:spPr>
        <p:txBody>
          <a:bodyPr/>
          <a:lstStyle/>
          <a:p>
            <a:r>
              <a:rPr lang="ko-KR" altLang="en-US" dirty="0"/>
              <a:t>이벤트 객체 생성과 활용 </a:t>
            </a:r>
            <a:r>
              <a:rPr lang="en-US" altLang="ko-KR" dirty="0"/>
              <a:t>1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12521-8702-4B5D-BD57-EFC36B6BD13C}"/>
              </a:ext>
            </a:extLst>
          </p:cNvPr>
          <p:cNvSpPr txBox="1"/>
          <p:nvPr/>
        </p:nvSpPr>
        <p:spPr>
          <a:xfrm>
            <a:off x="2198442" y="843408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/>
              <a:t>텍스트 파일 </a:t>
            </a:r>
            <a:r>
              <a:rPr lang="ko-KR" altLang="en-US" b="1" dirty="0" err="1"/>
              <a:t>로드하여</a:t>
            </a:r>
            <a:r>
              <a:rPr lang="ko-KR" altLang="en-US" b="1" dirty="0"/>
              <a:t> </a:t>
            </a:r>
            <a:r>
              <a:rPr lang="en-US" altLang="ko-KR" b="1" dirty="0" err="1"/>
              <a:t>zoomIn</a:t>
            </a:r>
            <a:r>
              <a:rPr lang="en-US" altLang="ko-KR" b="1" dirty="0"/>
              <a:t>()  </a:t>
            </a:r>
            <a:r>
              <a:rPr lang="en-US" altLang="ko-KR" b="1" dirty="0" err="1"/>
              <a:t>zoonOut</a:t>
            </a:r>
            <a:r>
              <a:rPr lang="en-US" altLang="ko-KR" b="1" dirty="0"/>
              <a:t>() </a:t>
            </a:r>
            <a:r>
              <a:rPr lang="ko-KR" altLang="en-US" b="1" dirty="0"/>
              <a:t>함수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02E46-6A18-4567-BFCA-9CA3F177D651}"/>
              </a:ext>
            </a:extLst>
          </p:cNvPr>
          <p:cNvSpPr txBox="1"/>
          <p:nvPr/>
        </p:nvSpPr>
        <p:spPr>
          <a:xfrm>
            <a:off x="2201903" y="1357427"/>
            <a:ext cx="7992888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+mn-ea"/>
              </a:rPr>
              <a:t>이벤트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 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body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+mn-ea"/>
              </a:rPr>
              <a:t>font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14px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Malgun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Gothic,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+mn-ea"/>
              </a:rPr>
              <a:t>맑은고딕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+mn-ea"/>
              </a:rPr>
              <a:t>sans-serif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+mn-ea"/>
              </a:rPr>
              <a:t>zoomBtnZone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+mn-ea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14px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+mn-ea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+mn-ea"/>
              </a:rPr>
              <a:t>js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/jquery.js"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+mn-ea"/>
              </a:rPr>
              <a:t>&lt;!--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+mn-ea"/>
              </a:rPr>
              <a:t>파일불러오기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+mn-ea"/>
              </a:rPr>
              <a:t>--&gt;</a:t>
            </a:r>
            <a:endParaRPr lang="ko-KR" altLang="en-US" sz="1400" b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openTextFile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document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createElement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"input"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"file"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accept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"text/plain"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onchange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event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file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event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+mn-ea"/>
              </a:rPr>
              <a:t>target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files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];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reader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+mn-ea"/>
              </a:rPr>
              <a:t>FileReader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reader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onload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output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innerText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reader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+mn-ea"/>
              </a:rPr>
              <a:t>result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};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reader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readAsText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file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"utf8"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};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6E54A-CCDD-46E4-959F-DAC1AB75763B}"/>
              </a:ext>
            </a:extLst>
          </p:cNvPr>
          <p:cNvSpPr txBox="1"/>
          <p:nvPr/>
        </p:nvSpPr>
        <p:spPr>
          <a:xfrm>
            <a:off x="10488488" y="6309320"/>
            <a:ext cx="130029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뒷장 계속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62D18-F211-435B-A2CA-04A3CEF9810B}"/>
              </a:ext>
            </a:extLst>
          </p:cNvPr>
          <p:cNvSpPr txBox="1"/>
          <p:nvPr/>
        </p:nvSpPr>
        <p:spPr>
          <a:xfrm>
            <a:off x="8459606" y="1484784"/>
            <a:ext cx="172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TextLoad.html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222B3C-8A37-471A-A99C-BCA35F24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4412609"/>
            <a:ext cx="1659457" cy="1712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305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002E46-6A18-4567-BFCA-9CA3F177D651}"/>
              </a:ext>
            </a:extLst>
          </p:cNvPr>
          <p:cNvSpPr txBox="1"/>
          <p:nvPr/>
        </p:nvSpPr>
        <p:spPr>
          <a:xfrm>
            <a:off x="551384" y="569210"/>
            <a:ext cx="6096000" cy="5719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14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+mn-ea"/>
              </a:rPr>
              <a:t>zoomBtnZone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 button"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+mn-ea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zoomInOut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zoomInOut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 ) 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hasClass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+mn-ea"/>
              </a:rPr>
              <a:t>zoomOutBtn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)){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&lt;=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false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--;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hasClass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+mn-ea"/>
              </a:rPr>
              <a:t>zoomInBtn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)){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&gt;=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30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false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++;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14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}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+mn-ea"/>
              </a:rPr>
              <a:t>fontSize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+mn-ea"/>
              </a:rPr>
              <a:t>text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+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$(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“#output”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#output"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css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fontSize:baseFontSize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+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});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}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});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ts val="2100"/>
              </a:lnSpc>
            </a:pP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EF744D-F8CF-4E7A-A1FA-12FD6B4CE3C5}"/>
              </a:ext>
            </a:extLst>
          </p:cNvPr>
          <p:cNvSpPr/>
          <p:nvPr/>
        </p:nvSpPr>
        <p:spPr>
          <a:xfrm>
            <a:off x="5807968" y="836712"/>
            <a:ext cx="6096000" cy="35651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&lt;body&gt;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&lt;button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795E26"/>
                </a:solidFill>
                <a:latin typeface="+mn-ea"/>
              </a:rPr>
              <a:t>openTextFile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()"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Open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&lt;/button&gt;&lt;</a:t>
            </a:r>
            <a:r>
              <a:rPr lang="en-US" altLang="ko-KR" sz="14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&gt;&lt;</a:t>
            </a:r>
            <a:r>
              <a:rPr lang="en-US" altLang="ko-KR" sz="14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zoomBtnZone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&lt;button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zoomOutBtn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-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&lt;/button&gt;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&lt;button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originBtn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100%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&lt;/button&gt;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&lt;button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zoomInBtn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+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&lt;/button&gt;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&lt;/p&gt;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fontSize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14px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&lt;/p&gt;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&lt;div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"output"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    ...</a:t>
            </a: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&lt;/div&gt;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&lt;/body&gt;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582678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17359</TotalTime>
  <Words>5709</Words>
  <Application>Microsoft Office PowerPoint</Application>
  <PresentationFormat>와이드스크린</PresentationFormat>
  <Paragraphs>572</Paragraphs>
  <Slides>30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HY헤드라인M</vt:lpstr>
      <vt:lpstr>Tmon몬소리OTF Black</vt:lpstr>
      <vt:lpstr>굴림</vt:lpstr>
      <vt:lpstr>맑은 고딕</vt:lpstr>
      <vt:lpstr>시스템 서체</vt:lpstr>
      <vt:lpstr>휴먼모음T</vt:lpstr>
      <vt:lpstr>Adobe Garamond Pro Bold</vt:lpstr>
      <vt:lpstr>Arial</vt:lpstr>
      <vt:lpstr>Consolas</vt:lpstr>
      <vt:lpstr>Wingdings</vt:lpstr>
      <vt:lpstr>가을</vt:lpstr>
      <vt:lpstr>PowerPoint 프레젠테이션</vt:lpstr>
      <vt:lpstr>학습 내용</vt:lpstr>
      <vt:lpstr>이벤트 객체와 종류 ─ 마우스, 키보드 </vt:lpstr>
      <vt:lpstr>이벤트 객체와 종류 ─ 전체 이벤트 </vt:lpstr>
      <vt:lpstr>이벤트 객체와 종류 ─ scroll( ) 이벤트 메서드 </vt:lpstr>
      <vt:lpstr>포커스 이벤트 ─ focus( ) / blur( ) 이벤트 메서드 </vt:lpstr>
      <vt:lpstr>포커스 이벤트 ─ focusin( ) / focusout( ) 이벤트 메서드 </vt:lpstr>
      <vt:lpstr>이벤트 객체 생성과 활용 1 </vt:lpstr>
      <vt:lpstr>PowerPoint 프레젠테이션</vt:lpstr>
      <vt:lpstr>CSS를 이용한 애니메이션 효과</vt:lpstr>
      <vt:lpstr>jQuery 이용한 애니메이션 효과</vt:lpstr>
      <vt:lpstr>1. 효과 및 애니메이션 메서드</vt:lpstr>
      <vt:lpstr>1. 효과 및 애니메이션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 (슬라이드)</vt:lpstr>
      <vt:lpstr>PowerPoint 프레젠테이션</vt:lpstr>
      <vt:lpstr>PowerPoint 프레젠테이션</vt:lpstr>
      <vt:lpstr>jQuery를 이용한 배너광고</vt:lpstr>
      <vt:lpstr>jQuery를 이용한 배너광고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234</cp:revision>
  <cp:lastPrinted>2021-10-27T04:41:38Z</cp:lastPrinted>
  <dcterms:created xsi:type="dcterms:W3CDTF">2011-08-27T14:53:28Z</dcterms:created>
  <dcterms:modified xsi:type="dcterms:W3CDTF">2023-11-16T09:19:41Z</dcterms:modified>
</cp:coreProperties>
</file>